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93" r:id="rId2"/>
    <p:sldId id="258" r:id="rId3"/>
    <p:sldId id="257" r:id="rId4"/>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84" r:id="rId20"/>
    <p:sldId id="285" r:id="rId21"/>
    <p:sldId id="286" r:id="rId22"/>
    <p:sldId id="287" r:id="rId23"/>
    <p:sldId id="273" r:id="rId24"/>
    <p:sldId id="288" r:id="rId25"/>
    <p:sldId id="289" r:id="rId26"/>
    <p:sldId id="274" r:id="rId27"/>
    <p:sldId id="277" r:id="rId28"/>
    <p:sldId id="278" r:id="rId29"/>
    <p:sldId id="275" r:id="rId30"/>
    <p:sldId id="290" r:id="rId31"/>
    <p:sldId id="276" r:id="rId32"/>
    <p:sldId id="279" r:id="rId33"/>
    <p:sldId id="280" r:id="rId34"/>
    <p:sldId id="281" r:id="rId35"/>
    <p:sldId id="282" r:id="rId36"/>
    <p:sldId id="28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162552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3979733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674039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1373935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3387144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3629453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374113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4291224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217204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400454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109950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265938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410663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204048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149841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979313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B4DCF-F4CB-4405-90E9-09494DAA3231}"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453EC10-495D-497C-AFCE-8ADF91E28D3D}" type="slidenum">
              <a:rPr lang="en-US" smtClean="0"/>
              <a:t>‹#›</a:t>
            </a:fld>
            <a:endParaRPr lang="en-US" dirty="0"/>
          </a:p>
        </p:txBody>
      </p:sp>
    </p:spTree>
    <p:extLst>
      <p:ext uri="{BB962C8B-B14F-4D97-AF65-F5344CB8AC3E}">
        <p14:creationId xmlns:p14="http://schemas.microsoft.com/office/powerpoint/2010/main" val="186555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09B4DCF-F4CB-4405-90E9-09494DAA3231}" type="datetimeFigureOut">
              <a:rPr lang="en-US" smtClean="0"/>
              <a:t>5/8/2020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453EC10-495D-497C-AFCE-8ADF91E28D3D}" type="slidenum">
              <a:rPr lang="en-US" smtClean="0"/>
              <a:t>‹#›</a:t>
            </a:fld>
            <a:endParaRPr lang="en-US" dirty="0"/>
          </a:p>
        </p:txBody>
      </p:sp>
    </p:spTree>
    <p:extLst>
      <p:ext uri="{BB962C8B-B14F-4D97-AF65-F5344CB8AC3E}">
        <p14:creationId xmlns:p14="http://schemas.microsoft.com/office/powerpoint/2010/main" val="380794000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mage.slidesharecdn.com/madeby-181028154616/95/role-of-a-teacher-in-curriculum-development-at-various-level-httpswwwyoutubecomwatchvxalzqd98gca-10-638.jpg?cb=157133028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795C36-A257-4DF6-AD38-1108B71F83F4}"/>
              </a:ext>
            </a:extLst>
          </p:cNvPr>
          <p:cNvSpPr>
            <a:spLocks noGrp="1"/>
          </p:cNvSpPr>
          <p:nvPr>
            <p:ph type="ctrTitle"/>
          </p:nvPr>
        </p:nvSpPr>
        <p:spPr>
          <a:xfrm>
            <a:off x="1154955" y="1280160"/>
            <a:ext cx="8825658" cy="3798277"/>
          </a:xfrm>
        </p:spPr>
        <p:txBody>
          <a:bodyPr/>
          <a:lstStyle/>
          <a:p>
            <a:pPr algn="ctr"/>
            <a:r>
              <a:rPr lang="en-US" sz="2400" b="1" dirty="0">
                <a:latin typeface="Times New Roman" panose="02020603050405020304" pitchFamily="18" charset="0"/>
                <a:cs typeface="Times New Roman" panose="02020603050405020304" pitchFamily="18" charset="0"/>
              </a:rPr>
              <a:t>Lecture </a:t>
            </a:r>
            <a:br>
              <a:rPr lang="en-US" sz="2400" b="1" dirty="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Unit 5: process of curriculum development in Pakistan  </a:t>
            </a: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B.Ed. (1.5 years)</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Semester I</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Subject: Curriculum Development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Represented by: Ms. Sadia Tariq</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Department Of Education (Planning And Development)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Lahore College For Women University, Lahore</a:t>
            </a:r>
          </a:p>
        </p:txBody>
      </p:sp>
    </p:spTree>
    <p:extLst>
      <p:ext uri="{BB962C8B-B14F-4D97-AF65-F5344CB8AC3E}">
        <p14:creationId xmlns:p14="http://schemas.microsoft.com/office/powerpoint/2010/main" val="105915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6.1.3 Role of curriculum wing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The Federal government through a notification in1976, nominated the Curriculum Wing of Ministry of education as competent authority for curriculum development form grades early childhood to 7 and from grade 7 to onwards is the responsibility of HEC. The role of curriculum wing is:</a:t>
            </a:r>
          </a:p>
          <a:p>
            <a:r>
              <a:rPr lang="en-US" dirty="0" smtClean="0">
                <a:latin typeface="Times New Roman" panose="02020603050405020304" pitchFamily="18" charset="0"/>
                <a:cs typeface="Times New Roman" panose="02020603050405020304" pitchFamily="18" charset="0"/>
              </a:rPr>
              <a:t>To prepare schemes of studies, curricula, manuscript of textbooks and schedules to introduce in various classes of an institution.</a:t>
            </a:r>
          </a:p>
          <a:p>
            <a:r>
              <a:rPr lang="en-US" dirty="0" smtClean="0">
                <a:latin typeface="Times New Roman" panose="02020603050405020304" pitchFamily="18" charset="0"/>
                <a:cs typeface="Times New Roman" panose="02020603050405020304" pitchFamily="18" charset="0"/>
              </a:rPr>
              <a:t>To approve manuscripts by other agencies before implementing in various classes.</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58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To direct any person or agency in writing to delete or amend </a:t>
            </a:r>
            <a:r>
              <a:rPr lang="en-US" dirty="0" smtClean="0">
                <a:latin typeface="Times New Roman" panose="02020603050405020304" pitchFamily="18" charset="0"/>
                <a:cs typeface="Times New Roman" panose="02020603050405020304" pitchFamily="18" charset="0"/>
              </a:rPr>
              <a:t>any portion </a:t>
            </a:r>
            <a:r>
              <a:rPr lang="en-US" dirty="0">
                <a:latin typeface="Times New Roman" panose="02020603050405020304" pitchFamily="18" charset="0"/>
                <a:cs typeface="Times New Roman" panose="02020603050405020304" pitchFamily="18" charset="0"/>
              </a:rPr>
              <a:t>or whole curriculum </a:t>
            </a:r>
            <a:r>
              <a:rPr lang="en-US" dirty="0" smtClean="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period </a:t>
            </a:r>
            <a:r>
              <a:rPr lang="en-US" dirty="0">
                <a:latin typeface="Times New Roman" panose="02020603050405020304" pitchFamily="18" charset="0"/>
                <a:cs typeface="Times New Roman" panose="02020603050405020304" pitchFamily="18" charset="0"/>
              </a:rPr>
              <a:t>in these specified </a:t>
            </a:r>
            <a:r>
              <a:rPr lang="en-US" dirty="0" smtClean="0">
                <a:latin typeface="Times New Roman" panose="02020603050405020304" pitchFamily="18" charset="0"/>
                <a:cs typeface="Times New Roman" panose="02020603050405020304" pitchFamily="18" charset="0"/>
              </a:rPr>
              <a:t>directives:</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Development of experimental edition of primary school text books.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Improvement of quality of printing and award of prizes.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Development of supplementary readers.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Promotion of concept for use of multiple textbooks.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4316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6.1.4 Textbook Board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Four provincial textbook boards (PTTBs) are established in four provinces and they all work under the purview of Federation. Within their respective jurisdictions, these PTTBs are responsible for preparing, publishing, stocking, distributing and marketing school textbooks.</a:t>
            </a:r>
          </a:p>
          <a:p>
            <a:r>
              <a:rPr lang="en-US" dirty="0" smtClean="0">
                <a:latin typeface="Times New Roman" panose="02020603050405020304" pitchFamily="18" charset="0"/>
                <a:cs typeface="Times New Roman" panose="02020603050405020304" pitchFamily="18" charset="0"/>
              </a:rPr>
              <a:t>PTTB develops these books through open biding called the draft manuscript of the book based on approval curricula. The finally selected manuscript is passed on to the curriculum wing for it’s approval.</a:t>
            </a:r>
          </a:p>
        </p:txBody>
      </p:sp>
    </p:spTree>
    <p:extLst>
      <p:ext uri="{BB962C8B-B14F-4D97-AF65-F5344CB8AC3E}">
        <p14:creationId xmlns:p14="http://schemas.microsoft.com/office/powerpoint/2010/main" val="418063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The curriculum wing reviews it and in case, if it is found to be </a:t>
            </a:r>
            <a:r>
              <a:rPr lang="en-US" dirty="0" smtClean="0">
                <a:latin typeface="Times New Roman" panose="02020603050405020304" pitchFamily="18" charset="0"/>
                <a:cs typeface="Times New Roman" panose="02020603050405020304" pitchFamily="18" charset="0"/>
              </a:rPr>
              <a:t>worth presentation </a:t>
            </a:r>
            <a:r>
              <a:rPr lang="en-US" dirty="0">
                <a:latin typeface="Times New Roman" panose="02020603050405020304" pitchFamily="18" charset="0"/>
                <a:cs typeface="Times New Roman" panose="02020603050405020304" pitchFamily="18" charset="0"/>
              </a:rPr>
              <a:t>before National </a:t>
            </a:r>
            <a:r>
              <a:rPr lang="en-US" dirty="0" smtClean="0">
                <a:latin typeface="Times New Roman" panose="02020603050405020304" pitchFamily="18" charset="0"/>
                <a:cs typeface="Times New Roman" panose="02020603050405020304" pitchFamily="18" charset="0"/>
              </a:rPr>
              <a:t>Review </a:t>
            </a:r>
            <a:r>
              <a:rPr lang="en-US" dirty="0">
                <a:latin typeface="Times New Roman" panose="02020603050405020304" pitchFamily="18" charset="0"/>
                <a:cs typeface="Times New Roman" panose="02020603050405020304" pitchFamily="18" charset="0"/>
              </a:rPr>
              <a:t>Committee (NRC), comprising highly qualified professionals in textbook </a:t>
            </a:r>
            <a:r>
              <a:rPr lang="en-US" dirty="0" smtClean="0">
                <a:latin typeface="Times New Roman" panose="02020603050405020304" pitchFamily="18" charset="0"/>
                <a:cs typeface="Times New Roman" panose="02020603050405020304" pitchFamily="18" charset="0"/>
              </a:rPr>
              <a:t>development </a:t>
            </a:r>
            <a:r>
              <a:rPr lang="en-US" dirty="0">
                <a:latin typeface="Times New Roman" panose="02020603050405020304" pitchFamily="18" charset="0"/>
                <a:cs typeface="Times New Roman" panose="02020603050405020304" pitchFamily="18" charset="0"/>
              </a:rPr>
              <a:t>with specified term of reference. In case it is </a:t>
            </a:r>
            <a:r>
              <a:rPr lang="en-US" dirty="0" smtClean="0">
                <a:latin typeface="Times New Roman" panose="02020603050405020304" pitchFamily="18" charset="0"/>
                <a:cs typeface="Times New Roman" panose="02020603050405020304" pitchFamily="18" charset="0"/>
              </a:rPr>
              <a:t>accepted </a:t>
            </a:r>
            <a:r>
              <a:rPr lang="en-US" dirty="0">
                <a:latin typeface="Times New Roman" panose="02020603050405020304" pitchFamily="18" charset="0"/>
                <a:cs typeface="Times New Roman" panose="02020603050405020304" pitchFamily="18" charset="0"/>
              </a:rPr>
              <a:t>then curriculum wing issue certificate to print an implement in specified </a:t>
            </a:r>
            <a:r>
              <a:rPr lang="en-US" dirty="0" smtClean="0">
                <a:latin typeface="Times New Roman" panose="02020603050405020304" pitchFamily="18" charset="0"/>
                <a:cs typeface="Times New Roman" panose="02020603050405020304" pitchFamily="18" charset="0"/>
              </a:rPr>
              <a:t>areas.</a:t>
            </a:r>
          </a:p>
          <a:p>
            <a:r>
              <a:rPr lang="en-US" dirty="0" smtClean="0">
                <a:latin typeface="Times New Roman" panose="02020603050405020304" pitchFamily="18" charset="0"/>
                <a:cs typeface="Times New Roman" panose="02020603050405020304" pitchFamily="18" charset="0"/>
              </a:rPr>
              <a:t>PTTB also preform some other functions:</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Research and survey of textbooks by staff of Textbook Boar.</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Training of authors, writers, designers, etc. of textbooks.</a:t>
            </a:r>
            <a:endParaRPr lang="en-US" dirty="0"/>
          </a:p>
        </p:txBody>
      </p:sp>
    </p:spTree>
    <p:extLst>
      <p:ext uri="{BB962C8B-B14F-4D97-AF65-F5344CB8AC3E}">
        <p14:creationId xmlns:p14="http://schemas.microsoft.com/office/powerpoint/2010/main" val="402199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6.1.5.</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Q</a:t>
            </a:r>
            <a:r>
              <a:rPr lang="en-US" b="1" dirty="0" smtClean="0">
                <a:latin typeface="Times New Roman" panose="02020603050405020304" pitchFamily="18" charset="0"/>
                <a:cs typeface="Times New Roman" panose="02020603050405020304" pitchFamily="18" charset="0"/>
              </a:rPr>
              <a:t>uality Challenges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In each province quality challenges are spread across the following intuitions:</a:t>
            </a:r>
          </a:p>
          <a:p>
            <a:r>
              <a:rPr lang="en-US" dirty="0" smtClean="0">
                <a:latin typeface="Times New Roman" panose="02020603050405020304" pitchFamily="18" charset="0"/>
                <a:cs typeface="Times New Roman" panose="02020603050405020304" pitchFamily="18" charset="0"/>
              </a:rPr>
              <a:t>Bureau of Curriculum</a:t>
            </a:r>
          </a:p>
          <a:p>
            <a:r>
              <a:rPr lang="en-US" dirty="0" smtClean="0">
                <a:latin typeface="Times New Roman" panose="02020603050405020304" pitchFamily="18" charset="0"/>
                <a:cs typeface="Times New Roman" panose="02020603050405020304" pitchFamily="18" charset="0"/>
              </a:rPr>
              <a:t>Textbook Boards</a:t>
            </a:r>
          </a:p>
          <a:p>
            <a:r>
              <a:rPr lang="en-US" dirty="0" smtClean="0">
                <a:latin typeface="Times New Roman" panose="02020603050405020304" pitchFamily="18" charset="0"/>
                <a:cs typeface="Times New Roman" panose="02020603050405020304" pitchFamily="18" charset="0"/>
              </a:rPr>
              <a:t>Teacher Training Institutions</a:t>
            </a:r>
          </a:p>
          <a:p>
            <a:r>
              <a:rPr lang="en-US" dirty="0" smtClean="0">
                <a:latin typeface="Times New Roman" panose="02020603050405020304" pitchFamily="18" charset="0"/>
                <a:cs typeface="Times New Roman" panose="02020603050405020304" pitchFamily="18" charset="0"/>
              </a:rPr>
              <a:t>Board of Intermediate and Secondary Education</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National education Assessment System and provincial education (grade 5 and grade 8)</a:t>
            </a:r>
          </a:p>
          <a:p>
            <a:r>
              <a:rPr lang="en-US" dirty="0" smtClean="0">
                <a:latin typeface="Times New Roman" panose="02020603050405020304" pitchFamily="18" charset="0"/>
                <a:cs typeface="Times New Roman" panose="02020603050405020304" pitchFamily="18" charset="0"/>
              </a:rPr>
              <a:t>Assessment centers (PEAC).</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49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Punjab Education Commission (PEC) restricted to province of Punjab.</a:t>
            </a:r>
          </a:p>
          <a:p>
            <a:pPr marL="0" indent="0">
              <a:buNone/>
            </a:pPr>
            <a:r>
              <a:rPr lang="en-US" dirty="0" smtClean="0">
                <a:latin typeface="Times New Roman" panose="02020603050405020304" pitchFamily="18" charset="0"/>
                <a:cs typeface="Times New Roman" panose="02020603050405020304" pitchFamily="18" charset="0"/>
              </a:rPr>
              <a:t>The first five are present in each province .Punjab has launched its own examination commission. These all institutions are responsible of quality of education with direct links with ministry of education in assessing learning competences, quality learning and teaching processes, textbook development, curriculum and inputs to policy reforms.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623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6.1.6. </a:t>
            </a:r>
            <a:r>
              <a:rPr lang="en-US" b="1" dirty="0">
                <a:latin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cs typeface="Times New Roman" panose="02020603050405020304" pitchFamily="18" charset="0"/>
              </a:rPr>
              <a:t>echanism of Curriculum </a:t>
            </a:r>
            <a:r>
              <a:rPr lang="en-US" b="1" dirty="0">
                <a:latin typeface="Times New Roman" panose="02020603050405020304" pitchFamily="18" charset="0"/>
                <a:cs typeface="Times New Roman" panose="02020603050405020304" pitchFamily="18" charset="0"/>
              </a:rPr>
              <a:t>D</a:t>
            </a:r>
            <a:r>
              <a:rPr lang="en-US" b="1" dirty="0" smtClean="0">
                <a:latin typeface="Times New Roman" panose="02020603050405020304" pitchFamily="18" charset="0"/>
                <a:cs typeface="Times New Roman" panose="02020603050405020304" pitchFamily="18" charset="0"/>
              </a:rPr>
              <a:t>evelopment in Pakistan Steps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Mechanism of curriculum development in Pakistan follows these steps: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Curriculum </a:t>
            </a:r>
            <a:r>
              <a:rPr lang="en-US" dirty="0" smtClean="0">
                <a:latin typeface="Times New Roman" panose="02020603050405020304" pitchFamily="18" charset="0"/>
                <a:cs typeface="Times New Roman" panose="02020603050405020304" pitchFamily="18" charset="0"/>
              </a:rPr>
              <a:t>wing request the provincial centers to prepare draft curriculum for each subject taught in various classes up to class twelve.</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Provincial centers call of committee of teachers, subject specialists and experts on each subject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Provincial curriculum committees prepare curriculum plan.</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draft plan is sent to curriculum wing.</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Curriculum wing circulates the drafts to the selected teachers, subject specialists, in school colleges and other agencies concerns and invites their comments.</a:t>
            </a:r>
          </a:p>
          <a:p>
            <a:pPr>
              <a:buFont typeface="Wingdings" panose="05000000000000000000" pitchFamily="2" charset="2"/>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1593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comments are reviewed in curriculum wing.</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national committee of curriculum scrutinizes the draft in the light of comments.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committee submits its recommendations to the ministry of education</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Secretary education accords necessary approvals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curriculum schemes duly approved are passed on to the provincial text book boards of preparation of textbook.</a:t>
            </a:r>
          </a:p>
        </p:txBody>
      </p:sp>
    </p:spTree>
    <p:extLst>
      <p:ext uri="{BB962C8B-B14F-4D97-AF65-F5344CB8AC3E}">
        <p14:creationId xmlns:p14="http://schemas.microsoft.com/office/powerpoint/2010/main" val="1068703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6.2 Role of teachers in curriculum development process at various levels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Teachers know the needs of all stakeholders of teacher </a:t>
            </a:r>
            <a:r>
              <a:rPr lang="en-US" dirty="0" smtClean="0">
                <a:latin typeface="Times New Roman" panose="02020603050405020304" pitchFamily="18" charset="0"/>
                <a:cs typeface="Times New Roman" panose="02020603050405020304" pitchFamily="18" charset="0"/>
              </a:rPr>
              <a:t>education.</a:t>
            </a:r>
          </a:p>
          <a:p>
            <a:r>
              <a:rPr lang="en-US" dirty="0" smtClean="0">
                <a:latin typeface="Times New Roman" panose="02020603050405020304" pitchFamily="18" charset="0"/>
                <a:cs typeface="Times New Roman" panose="02020603050405020304" pitchFamily="18" charset="0"/>
              </a:rPr>
              <a:t>Teachers </a:t>
            </a:r>
            <a:r>
              <a:rPr lang="en-US" dirty="0">
                <a:latin typeface="Times New Roman" panose="02020603050405020304" pitchFamily="18" charset="0"/>
                <a:cs typeface="Times New Roman" panose="02020603050405020304" pitchFamily="18" charset="0"/>
              </a:rPr>
              <a:t>can understand the psychology of the </a:t>
            </a:r>
            <a:r>
              <a:rPr lang="en-US" dirty="0" smtClean="0">
                <a:latin typeface="Times New Roman" panose="02020603050405020304" pitchFamily="18" charset="0"/>
                <a:cs typeface="Times New Roman" panose="02020603050405020304" pitchFamily="18" charset="0"/>
              </a:rPr>
              <a:t>learner and aware </a:t>
            </a:r>
            <a:r>
              <a:rPr lang="en-US" dirty="0">
                <a:latin typeface="Times New Roman" panose="02020603050405020304" pitchFamily="18" charset="0"/>
                <a:cs typeface="Times New Roman" panose="02020603050405020304" pitchFamily="18" charset="0"/>
              </a:rPr>
              <a:t>about the teaching methods and teaching </a:t>
            </a:r>
            <a:r>
              <a:rPr lang="en-US" dirty="0" smtClean="0">
                <a:latin typeface="Times New Roman" panose="02020603050405020304" pitchFamily="18" charset="0"/>
                <a:cs typeface="Times New Roman" panose="02020603050405020304" pitchFamily="18" charset="0"/>
              </a:rPr>
              <a:t>strategies.</a:t>
            </a:r>
          </a:p>
          <a:p>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also play the role as evaluator for the assessment of learning </a:t>
            </a:r>
            <a:r>
              <a:rPr lang="en-US" dirty="0" smtClean="0">
                <a:latin typeface="Times New Roman" panose="02020603050405020304" pitchFamily="18" charset="0"/>
                <a:cs typeface="Times New Roman" panose="02020603050405020304" pitchFamily="18" charset="0"/>
              </a:rPr>
              <a:t>outcomes.</a:t>
            </a:r>
          </a:p>
          <a:p>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teachers must possess some qualities such </a:t>
            </a:r>
            <a:r>
              <a:rPr lang="en-US" dirty="0" smtClean="0">
                <a:latin typeface="Times New Roman" panose="02020603050405020304" pitchFamily="18" charset="0"/>
                <a:cs typeface="Times New Roman" panose="02020603050405020304" pitchFamily="18" charset="0"/>
              </a:rPr>
              <a:t>as making developing and implementing.</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Teachers </a:t>
            </a:r>
            <a:r>
              <a:rPr lang="en-US" dirty="0">
                <a:latin typeface="Times New Roman" panose="02020603050405020304" pitchFamily="18" charset="0"/>
                <a:cs typeface="Times New Roman" panose="02020603050405020304" pitchFamily="18" charset="0"/>
              </a:rPr>
              <a:t>play the respective role for the each step of curriculum development process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13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Teacher plays role as: </a:t>
            </a:r>
          </a:p>
          <a:p>
            <a:r>
              <a:rPr lang="en-US" dirty="0">
                <a:latin typeface="Times New Roman" panose="02020603050405020304" pitchFamily="18" charset="0"/>
                <a:cs typeface="Times New Roman" panose="02020603050405020304" pitchFamily="18" charset="0"/>
                <a:hlinkClick r:id="rId2" tooltip="MAKER&#10;• Teacher writes a curriculum daily through a lesson ..."/>
              </a:rPr>
              <a:t> </a:t>
            </a:r>
            <a:r>
              <a:rPr lang="en-US" b="1" dirty="0" smtClean="0">
                <a:latin typeface="Times New Roman" panose="02020603050405020304" pitchFamily="18" charset="0"/>
                <a:cs typeface="Times New Roman" panose="02020603050405020304" pitchFamily="18" charset="0"/>
              </a:rPr>
              <a:t>Maker</a:t>
            </a:r>
            <a:r>
              <a:rPr lang="en-US" dirty="0" smtClean="0">
                <a:latin typeface="Times New Roman" panose="02020603050405020304" pitchFamily="18" charset="0"/>
                <a:cs typeface="Times New Roman" panose="02020603050405020304" pitchFamily="18" charset="0"/>
              </a:rPr>
              <a:t>: Teacher </a:t>
            </a:r>
            <a:r>
              <a:rPr lang="en-US" dirty="0">
                <a:latin typeface="Times New Roman" panose="02020603050405020304" pitchFamily="18" charset="0"/>
                <a:cs typeface="Times New Roman" panose="02020603050405020304" pitchFamily="18" charset="0"/>
              </a:rPr>
              <a:t>writes a curriculum daily through a lesson plan or an early plan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addresses the goals, needs interest of learners by creating experiences where the student learn better</a:t>
            </a:r>
          </a:p>
          <a:p>
            <a:r>
              <a:rPr lang="en-US" b="1" dirty="0" smtClean="0">
                <a:latin typeface="Times New Roman" panose="02020603050405020304" pitchFamily="18" charset="0"/>
                <a:cs typeface="Times New Roman" panose="02020603050405020304" pitchFamily="18" charset="0"/>
              </a:rPr>
              <a:t>Developer</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teacher as a curriculum developer designs, enriches and modifies the curriculum to suit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learners </a:t>
            </a:r>
            <a:r>
              <a:rPr lang="en-US" dirty="0" smtClean="0">
                <a:latin typeface="Times New Roman" panose="02020603050405020304" pitchFamily="18" charset="0"/>
                <a:cs typeface="Times New Roman" panose="02020603050405020304" pitchFamily="18" charset="0"/>
              </a:rPr>
              <a:t>characteristics.</a:t>
            </a:r>
          </a:p>
          <a:p>
            <a:r>
              <a:rPr lang="en-US" b="1" dirty="0">
                <a:latin typeface="Times New Roman" panose="02020603050405020304" pitchFamily="18" charset="0"/>
                <a:cs typeface="Times New Roman" panose="02020603050405020304" pitchFamily="18" charset="0"/>
              </a:rPr>
              <a:t>Implementer</a:t>
            </a:r>
            <a:r>
              <a:rPr lang="en-US" dirty="0">
                <a:latin typeface="Times New Roman" panose="02020603050405020304" pitchFamily="18" charset="0"/>
                <a:cs typeface="Times New Roman" panose="02020603050405020304" pitchFamily="18" charset="0"/>
              </a:rPr>
              <a:t>: In this stage , the teacher gives life to the written materials • Its role has shift from learning to doing such as guiding , facilitating and directing activities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019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39725"/>
            <a:ext cx="10515600" cy="1325563"/>
          </a:xfrm>
        </p:spPr>
        <p:txBody>
          <a:bodyPr>
            <a:normAutofit/>
          </a:bodyPr>
          <a:lstStyle/>
          <a:p>
            <a:r>
              <a:rPr lang="en-US" b="1" dirty="0" smtClean="0">
                <a:latin typeface="Times New Roman" panose="02020603050405020304" pitchFamily="18" charset="0"/>
                <a:cs typeface="Times New Roman" panose="02020603050405020304" pitchFamily="18" charset="0"/>
              </a:rPr>
              <a:t>Process of Curriculum </a:t>
            </a:r>
            <a:r>
              <a:rPr lang="en-US" b="1" dirty="0">
                <a:latin typeface="Times New Roman" panose="02020603050405020304" pitchFamily="18" charset="0"/>
                <a:cs typeface="Times New Roman" panose="02020603050405020304" pitchFamily="18" charset="0"/>
              </a:rPr>
              <a:t>D</a:t>
            </a:r>
            <a:r>
              <a:rPr lang="en-US" b="1" dirty="0" smtClean="0">
                <a:latin typeface="Times New Roman" panose="02020603050405020304" pitchFamily="18" charset="0"/>
                <a:cs typeface="Times New Roman" panose="02020603050405020304" pitchFamily="18" charset="0"/>
              </a:rPr>
              <a:t>evelopment in Pakistan </a:t>
            </a:r>
            <a:endParaRPr lang="en-US"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pPr marL="0" indent="0">
              <a:buNone/>
            </a:pPr>
            <a:endParaRPr lang="en-US" dirty="0" smtClean="0"/>
          </a:p>
          <a:p>
            <a:pPr marL="0" indent="0">
              <a:buNone/>
            </a:pPr>
            <a:r>
              <a:rPr lang="en-US" dirty="0" smtClean="0">
                <a:latin typeface="Times New Roman" panose="02020603050405020304" pitchFamily="18" charset="0"/>
                <a:cs typeface="Times New Roman" panose="02020603050405020304" pitchFamily="18" charset="0"/>
              </a:rPr>
              <a:t>Pakistan governed under Islamic, democratic, federal constitution of 1973 is comprised o four autonomous provinces: Punjab, Sindh, Khyber Pakhtunkhwa and Baluchistan. All of provinces have its own educational setups but Federal Ministry of Education has been empowered through the Federal Supervision of Curricula</a:t>
            </a:r>
            <a:r>
              <a:rPr lang="en-US" dirty="0" smtClean="0"/>
              <a:t>.</a:t>
            </a:r>
            <a:endParaRPr lang="en-US" dirty="0"/>
          </a:p>
        </p:txBody>
      </p:sp>
    </p:spTree>
    <p:extLst>
      <p:ext uri="{BB962C8B-B14F-4D97-AF65-F5344CB8AC3E}">
        <p14:creationId xmlns:p14="http://schemas.microsoft.com/office/powerpoint/2010/main" val="100749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Other roles of Teacher in curriculum development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Active learning:</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Curriculum as a content</a:t>
            </a:r>
            <a:r>
              <a:rPr lang="en-US" dirty="0">
                <a:latin typeface="Times New Roman" panose="02020603050405020304" pitchFamily="18" charset="0"/>
                <a:cs typeface="Times New Roman" panose="02020603050405020304" pitchFamily="18" charset="0"/>
              </a:rPr>
              <a:t>, but when contextualized, it comes alive for </a:t>
            </a:r>
            <a:r>
              <a:rPr lang="en-US" dirty="0" smtClean="0">
                <a:latin typeface="Times New Roman" panose="02020603050405020304" pitchFamily="18" charset="0"/>
                <a:cs typeface="Times New Roman" panose="02020603050405020304" pitchFamily="18" charset="0"/>
              </a:rPr>
              <a:t>students. The </a:t>
            </a:r>
            <a:r>
              <a:rPr lang="en-US" dirty="0">
                <a:latin typeface="Times New Roman" panose="02020603050405020304" pitchFamily="18" charset="0"/>
                <a:cs typeface="Times New Roman" panose="02020603050405020304" pitchFamily="18" charset="0"/>
              </a:rPr>
              <a:t>role of teachers in the curriculum process is to help students develop an engaged relationship with the </a:t>
            </a:r>
            <a:r>
              <a:rPr lang="en-US" dirty="0" smtClean="0">
                <a:latin typeface="Times New Roman" panose="02020603050405020304" pitchFamily="18" charset="0"/>
                <a:cs typeface="Times New Roman" panose="02020603050405020304" pitchFamily="18" charset="0"/>
              </a:rPr>
              <a:t>content.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Active </a:t>
            </a:r>
            <a:r>
              <a:rPr lang="en-US" dirty="0">
                <a:latin typeface="Times New Roman" panose="02020603050405020304" pitchFamily="18" charset="0"/>
                <a:cs typeface="Times New Roman" panose="02020603050405020304" pitchFamily="18" charset="0"/>
              </a:rPr>
              <a:t>learning will increase the focus and retention of the curriculum, resulting in an exciting learning </a:t>
            </a:r>
            <a:r>
              <a:rPr lang="en-US" dirty="0" smtClean="0">
                <a:latin typeface="Times New Roman" panose="02020603050405020304" pitchFamily="18" charset="0"/>
                <a:cs typeface="Times New Roman" panose="02020603050405020304" pitchFamily="18" charset="0"/>
              </a:rPr>
              <a:t>environment. Teachers </a:t>
            </a:r>
            <a:r>
              <a:rPr lang="en-US" dirty="0">
                <a:latin typeface="Times New Roman" panose="02020603050405020304" pitchFamily="18" charset="0"/>
                <a:cs typeface="Times New Roman" panose="02020603050405020304" pitchFamily="18" charset="0"/>
              </a:rPr>
              <a:t>build lessons that include simulations, experiments, case studies and activities to deliver </a:t>
            </a:r>
            <a:r>
              <a:rPr lang="en-US" dirty="0" smtClean="0">
                <a:latin typeface="Times New Roman" panose="02020603050405020304" pitchFamily="18" charset="0"/>
                <a:cs typeface="Times New Roman" panose="02020603050405020304" pitchFamily="18" charset="0"/>
              </a:rPr>
              <a:t>curriculum.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curriculum process provide opportunity for teachers to be creative and put their unique stamp on the classroom experiences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789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Multiculturalism:</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the Curriculum Development , teachers use a prescribed curriculum to build lessons that have global </a:t>
            </a:r>
            <a:r>
              <a:rPr lang="en-US" dirty="0" smtClean="0">
                <a:latin typeface="Times New Roman" panose="02020603050405020304" pitchFamily="18" charset="0"/>
                <a:cs typeface="Times New Roman" panose="02020603050405020304" pitchFamily="18" charset="0"/>
              </a:rPr>
              <a:t>impact. Example</a:t>
            </a:r>
            <a:r>
              <a:rPr lang="en-US" dirty="0">
                <a:latin typeface="Times New Roman" panose="02020603050405020304" pitchFamily="18" charset="0"/>
                <a:cs typeface="Times New Roman" panose="02020603050405020304" pitchFamily="18" charset="0"/>
              </a:rPr>
              <a:t>: Teachers integrates examples of diverse people who have made significant contribution on the content </a:t>
            </a:r>
            <a:r>
              <a:rPr lang="en-US" dirty="0" smtClean="0">
                <a:latin typeface="Times New Roman" panose="02020603050405020304" pitchFamily="18" charset="0"/>
                <a:cs typeface="Times New Roman" panose="02020603050405020304" pitchFamily="18" charset="0"/>
              </a:rPr>
              <a:t>area. The </a:t>
            </a:r>
            <a:r>
              <a:rPr lang="en-US" dirty="0">
                <a:latin typeface="Times New Roman" panose="02020603050405020304" pitchFamily="18" charset="0"/>
                <a:cs typeface="Times New Roman" panose="02020603050405020304" pitchFamily="18" charset="0"/>
              </a:rPr>
              <a:t>intentionality of building inclusion helps dispel stereotypes and to encourage students to look favorably upon diverse </a:t>
            </a:r>
            <a:r>
              <a:rPr lang="en-US" dirty="0" smtClean="0">
                <a:latin typeface="Times New Roman" panose="02020603050405020304" pitchFamily="18" charset="0"/>
                <a:cs typeface="Times New Roman" panose="02020603050405020304" pitchFamily="18" charset="0"/>
              </a:rPr>
              <a:t>group.</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Teachers </a:t>
            </a:r>
            <a:r>
              <a:rPr lang="en-US" dirty="0">
                <a:latin typeface="Times New Roman" panose="02020603050405020304" pitchFamily="18" charset="0"/>
                <a:cs typeface="Times New Roman" panose="02020603050405020304" pitchFamily="18" charset="0"/>
              </a:rPr>
              <a:t>can provide supplemented materials during the curriculum </a:t>
            </a:r>
            <a:r>
              <a:rPr lang="en-US" dirty="0" smtClean="0">
                <a:latin typeface="Times New Roman" panose="02020603050405020304" pitchFamily="18" charset="0"/>
                <a:cs typeface="Times New Roman" panose="02020603050405020304" pitchFamily="18" charset="0"/>
              </a:rPr>
              <a:t>process. Finally</a:t>
            </a:r>
            <a:r>
              <a:rPr lang="en-US" dirty="0">
                <a:latin typeface="Times New Roman" panose="02020603050405020304" pitchFamily="18" charset="0"/>
                <a:cs typeface="Times New Roman" panose="02020603050405020304" pitchFamily="18" charset="0"/>
              </a:rPr>
              <a:t>, the curriculum process enables teachers to consider how they can best deliver lessons that will reach English language learners , or other delivers populations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879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Incorporating students choices: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the Curriculum process, teachers consider how they can incorporate student choice into classroom </a:t>
            </a:r>
            <a:r>
              <a:rPr lang="en-US" dirty="0" smtClean="0">
                <a:latin typeface="Times New Roman" panose="02020603050405020304" pitchFamily="18" charset="0"/>
                <a:cs typeface="Times New Roman" panose="02020603050405020304" pitchFamily="18" charset="0"/>
              </a:rPr>
              <a:t>learning. Teachers </a:t>
            </a:r>
            <a:r>
              <a:rPr lang="en-US" dirty="0">
                <a:latin typeface="Times New Roman" panose="02020603050405020304" pitchFamily="18" charset="0"/>
                <a:cs typeface="Times New Roman" panose="02020603050405020304" pitchFamily="18" charset="0"/>
              </a:rPr>
              <a:t>can help student to connect to content to an individualized plan that reflect a career </a:t>
            </a:r>
            <a:r>
              <a:rPr lang="en-US" dirty="0" smtClean="0">
                <a:latin typeface="Times New Roman" panose="02020603050405020304" pitchFamily="18" charset="0"/>
                <a:cs typeface="Times New Roman" panose="02020603050405020304" pitchFamily="18" charset="0"/>
              </a:rPr>
              <a:t>interest.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Project </a:t>
            </a:r>
            <a:r>
              <a:rPr lang="en-US" dirty="0">
                <a:latin typeface="Times New Roman" panose="02020603050405020304" pitchFamily="18" charset="0"/>
                <a:cs typeface="Times New Roman" panose="02020603050405020304" pitchFamily="18" charset="0"/>
              </a:rPr>
              <a:t>based learning is a dynamic option that teacher s must plan in advance, during the curriculum </a:t>
            </a:r>
            <a:r>
              <a:rPr lang="en-US" dirty="0" smtClean="0">
                <a:latin typeface="Times New Roman" panose="02020603050405020304" pitchFamily="18" charset="0"/>
                <a:cs typeface="Times New Roman" panose="02020603050405020304" pitchFamily="18" charset="0"/>
              </a:rPr>
              <a:t>process. This </a:t>
            </a:r>
            <a:r>
              <a:rPr lang="en-US" dirty="0">
                <a:latin typeface="Times New Roman" panose="02020603050405020304" pitchFamily="18" charset="0"/>
                <a:cs typeface="Times New Roman" panose="02020603050405020304" pitchFamily="18" charset="0"/>
              </a:rPr>
              <a:t>hands on technique immerses students in a practical project that brings alive the classroom curriculum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472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6.3 Changes and issues to curriculum development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 Pakistan the curriculum prepared by policy makers is the "official curriculum." It is meant to be taught and </a:t>
            </a:r>
            <a:r>
              <a:rPr lang="en-US" dirty="0" smtClean="0">
                <a:latin typeface="Times New Roman" panose="02020603050405020304" pitchFamily="18" charset="0"/>
                <a:cs typeface="Times New Roman" panose="02020603050405020304" pitchFamily="18" charset="0"/>
              </a:rPr>
              <a:t>learned </a:t>
            </a:r>
            <a:r>
              <a:rPr lang="en-US" dirty="0">
                <a:latin typeface="Times New Roman" panose="02020603050405020304" pitchFamily="18" charset="0"/>
                <a:cs typeface="Times New Roman" panose="02020603050405020304" pitchFamily="18" charset="0"/>
              </a:rPr>
              <a:t>and is imposed with a "top down" approach for its adoption and </a:t>
            </a:r>
            <a:r>
              <a:rPr lang="en-US" dirty="0" smtClean="0">
                <a:latin typeface="Times New Roman" panose="02020603050405020304" pitchFamily="18" charset="0"/>
                <a:cs typeface="Times New Roman" panose="02020603050405020304" pitchFamily="18" charset="0"/>
              </a:rPr>
              <a:t>implementation. </a:t>
            </a:r>
          </a:p>
          <a:p>
            <a:r>
              <a:rPr lang="en-US" dirty="0" smtClean="0">
                <a:latin typeface="Times New Roman" panose="02020603050405020304" pitchFamily="18" charset="0"/>
                <a:cs typeface="Times New Roman" panose="02020603050405020304" pitchFamily="18" charset="0"/>
              </a:rPr>
              <a:t>Teachers </a:t>
            </a:r>
            <a:r>
              <a:rPr lang="en-US" dirty="0">
                <a:latin typeface="Times New Roman" panose="02020603050405020304" pitchFamily="18" charset="0"/>
                <a:cs typeface="Times New Roman" panose="02020603050405020304" pitchFamily="18" charset="0"/>
              </a:rPr>
              <a:t>are expected to implement it rigidly. </a:t>
            </a:r>
          </a:p>
          <a:p>
            <a:r>
              <a:rPr lang="en-US" dirty="0" smtClean="0">
                <a:latin typeface="Times New Roman" panose="02020603050405020304" pitchFamily="18" charset="0"/>
                <a:cs typeface="Times New Roman" panose="02020603050405020304" pitchFamily="18" charset="0"/>
              </a:rPr>
              <a:t>Although </a:t>
            </a:r>
            <a:r>
              <a:rPr lang="en-US" dirty="0">
                <a:latin typeface="Times New Roman" panose="02020603050405020304" pitchFamily="18" charset="0"/>
                <a:cs typeface="Times New Roman" panose="02020603050405020304" pitchFamily="18" charset="0"/>
              </a:rPr>
              <a:t>it is a plan for </a:t>
            </a:r>
            <a:r>
              <a:rPr lang="en-US" dirty="0" smtClean="0">
                <a:latin typeface="Times New Roman" panose="02020603050405020304" pitchFamily="18" charset="0"/>
                <a:cs typeface="Times New Roman" panose="02020603050405020304" pitchFamily="18" charset="0"/>
              </a:rPr>
              <a:t>learning </a:t>
            </a:r>
            <a:r>
              <a:rPr lang="en-US" dirty="0">
                <a:latin typeface="Times New Roman" panose="02020603050405020304" pitchFamily="18" charset="0"/>
                <a:cs typeface="Times New Roman" panose="02020603050405020304" pitchFamily="18" charset="0"/>
              </a:rPr>
              <a:t>a program for' all experiences, which the learner encounters under the direction of the </a:t>
            </a:r>
            <a:r>
              <a:rPr lang="en-US" dirty="0" smtClean="0">
                <a:latin typeface="Times New Roman" panose="02020603050405020304" pitchFamily="18" charset="0"/>
                <a:cs typeface="Times New Roman" panose="02020603050405020304" pitchFamily="18" charset="0"/>
              </a:rPr>
              <a:t>school, </a:t>
            </a:r>
            <a:r>
              <a:rPr lang="en-US" dirty="0">
                <a:latin typeface="Times New Roman" panose="02020603050405020304" pitchFamily="18" charset="0"/>
                <a:cs typeface="Times New Roman" panose="02020603050405020304" pitchFamily="18" charset="0"/>
              </a:rPr>
              <a:t>these theories are not often translated into practice.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curriculum is intended as "all of the experiences children have under the guidance of the teacher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but because these "experiences" are generally not </a:t>
            </a:r>
            <a:r>
              <a:rPr lang="en-US" dirty="0" smtClean="0">
                <a:latin typeface="Times New Roman" panose="02020603050405020304" pitchFamily="18" charset="0"/>
                <a:cs typeface="Times New Roman" panose="02020603050405020304" pitchFamily="18" charset="0"/>
              </a:rPr>
              <a:t>defend, </a:t>
            </a:r>
            <a:r>
              <a:rPr lang="en-US" dirty="0">
                <a:latin typeface="Times New Roman" panose="02020603050405020304" pitchFamily="18" charset="0"/>
                <a:cs typeface="Times New Roman" panose="02020603050405020304" pitchFamily="18" charset="0"/>
              </a:rPr>
              <a:t>they appear vague and are therefore </a:t>
            </a:r>
            <a:r>
              <a:rPr lang="en-US" dirty="0" smtClean="0">
                <a:latin typeface="Times New Roman" panose="02020603050405020304" pitchFamily="18" charset="0"/>
                <a:cs typeface="Times New Roman" panose="02020603050405020304" pitchFamily="18" charset="0"/>
              </a:rPr>
              <a:t>difficult </a:t>
            </a:r>
            <a:r>
              <a:rPr lang="en-US" dirty="0">
                <a:latin typeface="Times New Roman" panose="02020603050405020304" pitchFamily="18" charset="0"/>
                <a:cs typeface="Times New Roman" panose="02020603050405020304" pitchFamily="18" charset="0"/>
              </a:rPr>
              <a:t>for teachers to implement.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518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In addition, children often do not share the experiences or have the cognitive structures assumed by teachers. This curriculum therefore does not "encompass all learning opportunities provided by the school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nor does it provide for both "directed" and "undirected" opportunities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learning</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With the practice of this narrow understanding, curriculum in Pakistan remains a "specified fixed course of study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Children are considered to be the "beneficiaries" of this official fixed document although it may not be based on student needs or interests.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curriculum emphasizes transmission of knowledge, teacher skills of lecturing and demonstrating, and prescribed textbooks and guidelines. </a:t>
            </a:r>
          </a:p>
        </p:txBody>
      </p:sp>
    </p:spTree>
    <p:extLst>
      <p:ext uri="{BB962C8B-B14F-4D97-AF65-F5344CB8AC3E}">
        <p14:creationId xmlns:p14="http://schemas.microsoft.com/office/powerpoint/2010/main" val="1198201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affective domain of children goes unnoticed because of this "highly authoritative" kind of leadership in schools and classrooms.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Several </a:t>
            </a:r>
            <a:r>
              <a:rPr lang="en-US" dirty="0">
                <a:latin typeface="Times New Roman" panose="02020603050405020304" pitchFamily="18" charset="0"/>
                <a:cs typeface="Times New Roman" panose="02020603050405020304" pitchFamily="18" charset="0"/>
              </a:rPr>
              <a:t>attempts have been made to import innovative curriculum models and approaches from the West, such as integrated </a:t>
            </a:r>
            <a:r>
              <a:rPr lang="en-US" dirty="0" smtClean="0">
                <a:latin typeface="Times New Roman" panose="02020603050405020304" pitchFamily="18" charset="0"/>
                <a:cs typeface="Times New Roman" panose="02020603050405020304" pitchFamily="18" charset="0"/>
              </a:rPr>
              <a:t>curriculum</a:t>
            </a:r>
            <a:r>
              <a:rPr lang="en-US" dirty="0">
                <a:latin typeface="Times New Roman" panose="02020603050405020304" pitchFamily="18" charset="0"/>
                <a:cs typeface="Times New Roman" panose="02020603050405020304" pitchFamily="18" charset="0"/>
              </a:rPr>
              <a:t>, a </a:t>
            </a:r>
            <a:r>
              <a:rPr lang="en-US" dirty="0" smtClean="0">
                <a:latin typeface="Times New Roman" panose="02020603050405020304" pitchFamily="18" charset="0"/>
                <a:cs typeface="Times New Roman" panose="02020603050405020304" pitchFamily="18" charset="0"/>
              </a:rPr>
              <a:t>child-centered </a:t>
            </a:r>
            <a:r>
              <a:rPr lang="en-US" dirty="0">
                <a:latin typeface="Times New Roman" panose="02020603050405020304" pitchFamily="18" charset="0"/>
                <a:cs typeface="Times New Roman" panose="02020603050405020304" pitchFamily="18" charset="0"/>
              </a:rPr>
              <a:t>approach, developmentally appropriate practice, cooperative and constructive learning, reflective practice, and </a:t>
            </a:r>
            <a:r>
              <a:rPr lang="en-US" dirty="0" smtClean="0">
                <a:latin typeface="Times New Roman" panose="02020603050405020304" pitchFamily="18" charset="0"/>
                <a:cs typeface="Times New Roman" panose="02020603050405020304" pitchFamily="18" charset="0"/>
              </a:rPr>
              <a:t>others. </a:t>
            </a:r>
          </a:p>
          <a:p>
            <a:r>
              <a:rPr lang="en-US" dirty="0">
                <a:latin typeface="Times New Roman" panose="02020603050405020304" pitchFamily="18" charset="0"/>
                <a:cs typeface="Times New Roman" panose="02020603050405020304" pitchFamily="18" charset="0"/>
              </a:rPr>
              <a:t>However, these approaches are not sustained because they are initially taught by "experts" from outside the teachers own </a:t>
            </a:r>
            <a:r>
              <a:rPr lang="en-US" dirty="0" smtClean="0">
                <a:latin typeface="Times New Roman" panose="02020603050405020304" pitchFamily="18" charset="0"/>
                <a:cs typeface="Times New Roman" panose="02020603050405020304" pitchFamily="18" charset="0"/>
              </a:rPr>
              <a:t>schools, </a:t>
            </a:r>
            <a:r>
              <a:rPr lang="en-US" dirty="0">
                <a:latin typeface="Times New Roman" panose="02020603050405020304" pitchFamily="18" charset="0"/>
                <a:cs typeface="Times New Roman" panose="02020603050405020304" pitchFamily="18" charset="0"/>
              </a:rPr>
              <a:t>and, because of lack of "ownership" during the curriculum planning stage, teachers are unable to handle these developed concepts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Thus there occurs a mismatch between curriculum and curriculum implementers.</a:t>
            </a:r>
          </a:p>
        </p:txBody>
      </p:sp>
    </p:spTree>
    <p:extLst>
      <p:ext uri="{BB962C8B-B14F-4D97-AF65-F5344CB8AC3E}">
        <p14:creationId xmlns:p14="http://schemas.microsoft.com/office/powerpoint/2010/main" val="283642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6.3.1 Curriculum Development Pitfalls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Several major obstacles affecting the quality and effectiveness of the curriculum development process in Pakistan, are summaries below:</a:t>
            </a:r>
          </a:p>
          <a:p>
            <a:pPr marL="0" indent="0">
              <a:buNone/>
            </a:pPr>
            <a:r>
              <a:rPr lang="en-US" b="1" dirty="0" smtClean="0">
                <a:latin typeface="Times New Roman" panose="02020603050405020304" pitchFamily="18" charset="0"/>
                <a:cs typeface="Times New Roman" panose="02020603050405020304" pitchFamily="18" charset="0"/>
              </a:rPr>
              <a:t>1. Expertise:</a:t>
            </a:r>
          </a:p>
          <a:p>
            <a:r>
              <a:rPr lang="en-US" dirty="0" smtClean="0">
                <a:latin typeface="Times New Roman" panose="02020603050405020304" pitchFamily="18" charset="0"/>
                <a:cs typeface="Times New Roman" panose="02020603050405020304" pitchFamily="18" charset="0"/>
              </a:rPr>
              <a:t>Some teachers are involved in curriculum development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but their contribution to the curriculum development is nominal, the reason is lack of expertise.</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existing training programs and teachers academic qualification do not necessarily contribute to curricular activity. </a:t>
            </a:r>
          </a:p>
          <a:p>
            <a:r>
              <a:rPr lang="en-US" dirty="0" smtClean="0">
                <a:latin typeface="Times New Roman" panose="02020603050405020304" pitchFamily="18" charset="0"/>
                <a:cs typeface="Times New Roman" panose="02020603050405020304" pitchFamily="18" charset="0"/>
              </a:rPr>
              <a:t>Therefore, at best, the teaches are able to provide opinion about the compatibility between specific concept or content and the intellectual development level of the children in the specific age group or grade.</a:t>
            </a:r>
          </a:p>
        </p:txBody>
      </p:sp>
    </p:spTree>
    <p:extLst>
      <p:ext uri="{BB962C8B-B14F-4D97-AF65-F5344CB8AC3E}">
        <p14:creationId xmlns:p14="http://schemas.microsoft.com/office/powerpoint/2010/main" val="2126062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2. Textbook quality:</a:t>
            </a:r>
          </a:p>
          <a:p>
            <a:r>
              <a:rPr lang="en-US" dirty="0" smtClean="0">
                <a:latin typeface="Times New Roman" panose="02020603050405020304" pitchFamily="18" charset="0"/>
                <a:cs typeface="Times New Roman" panose="02020603050405020304" pitchFamily="18" charset="0"/>
              </a:rPr>
              <a:t>Textbook often do not reflect the curriculum. </a:t>
            </a:r>
          </a:p>
          <a:p>
            <a:r>
              <a:rPr lang="en-US" dirty="0" smtClean="0">
                <a:latin typeface="Times New Roman" panose="02020603050405020304" pitchFamily="18" charset="0"/>
                <a:cs typeface="Times New Roman" panose="02020603050405020304" pitchFamily="18" charset="0"/>
              </a:rPr>
              <a:t>All important self-assessment questions or activities are invariably missing. </a:t>
            </a:r>
          </a:p>
          <a:p>
            <a:r>
              <a:rPr lang="en-US" dirty="0" smtClean="0">
                <a:latin typeface="Times New Roman" panose="02020603050405020304" pitchFamily="18" charset="0"/>
                <a:cs typeface="Times New Roman" panose="02020603050405020304" pitchFamily="18" charset="0"/>
              </a:rPr>
              <a:t>It requires considerable experience to translate the curriculum that covers the objectives; consideration the children language proficiency and background knowledge; </a:t>
            </a:r>
            <a:r>
              <a:rPr lang="en-US" dirty="0" smtClean="0">
                <a:latin typeface="Times New Roman" panose="02020603050405020304" pitchFamily="18" charset="0"/>
                <a:cs typeface="Times New Roman" panose="02020603050405020304" pitchFamily="18" charset="0"/>
              </a:rPr>
              <a:t>concurrently </a:t>
            </a:r>
            <a:r>
              <a:rPr lang="en-US" dirty="0" smtClean="0">
                <a:latin typeface="Times New Roman" panose="02020603050405020304" pitchFamily="18" charset="0"/>
                <a:cs typeface="Times New Roman" panose="02020603050405020304" pitchFamily="18" charset="0"/>
              </a:rPr>
              <a:t>arrange the content in a logical sequence.</a:t>
            </a:r>
          </a:p>
          <a:p>
            <a:pPr marL="0" indent="0">
              <a:buNone/>
            </a:pP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441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3. Implementation </a:t>
            </a:r>
            <a:r>
              <a:rPr lang="en-US" b="1" dirty="0">
                <a:latin typeface="Times New Roman" panose="02020603050405020304" pitchFamily="18" charset="0"/>
                <a:cs typeface="Times New Roman" panose="02020603050405020304" pitchFamily="18" charset="0"/>
              </a:rPr>
              <a:t>and the follow up:</a:t>
            </a:r>
          </a:p>
          <a:p>
            <a:r>
              <a:rPr lang="en-US" dirty="0">
                <a:latin typeface="Times New Roman" panose="02020603050405020304" pitchFamily="18" charset="0"/>
                <a:cs typeface="Times New Roman" panose="02020603050405020304" pitchFamily="18" charset="0"/>
              </a:rPr>
              <a:t>The third problem is that there is lack of follow up of actual curriculum implementation in classroom </a:t>
            </a:r>
            <a:r>
              <a:rPr lang="en-US" dirty="0" smtClean="0">
                <a:latin typeface="Times New Roman" panose="02020603050405020304" pitchFamily="18" charset="0"/>
                <a:cs typeface="Times New Roman" panose="02020603050405020304" pitchFamily="18" charset="0"/>
              </a:rPr>
              <a:t>practice.</a:t>
            </a:r>
          </a:p>
          <a:p>
            <a:r>
              <a:rPr lang="en-US" dirty="0" smtClean="0">
                <a:latin typeface="Times New Roman" panose="02020603050405020304" pitchFamily="18" charset="0"/>
                <a:cs typeface="Times New Roman" panose="02020603050405020304" pitchFamily="18" charset="0"/>
              </a:rPr>
              <a:t>The curriculum in actually implemented generally different from the official curriculum document. </a:t>
            </a:r>
          </a:p>
          <a:p>
            <a:r>
              <a:rPr lang="en-US" dirty="0" smtClean="0">
                <a:latin typeface="Times New Roman" panose="02020603050405020304" pitchFamily="18" charset="0"/>
                <a:cs typeface="Times New Roman" panose="02020603050405020304" pitchFamily="18" charset="0"/>
              </a:rPr>
              <a:t>The classroom teacher does not take into account the educational objectives. </a:t>
            </a:r>
          </a:p>
          <a:p>
            <a:r>
              <a:rPr lang="en-US" dirty="0" smtClean="0">
                <a:latin typeface="Times New Roman" panose="02020603050405020304" pitchFamily="18" charset="0"/>
                <a:cs typeface="Times New Roman" panose="02020603050405020304" pitchFamily="18" charset="0"/>
              </a:rPr>
              <a:t>No evaluation of the implemented curriculum is carried out; hence no feedback is received to revise the curriculum.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233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6.3.2 Factors effecting curriculum development in Pakistan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Curriculum development is influenced by several factors. Several factors affect all curriculum development tin meeting the needs of 21</a:t>
            </a:r>
            <a:r>
              <a:rPr lang="en-US" baseline="30000" dirty="0" smtClean="0">
                <a:latin typeface="Times New Roman" panose="02020603050405020304" pitchFamily="18" charset="0"/>
                <a:cs typeface="Times New Roman" panose="02020603050405020304" pitchFamily="18" charset="0"/>
              </a:rPr>
              <a:t>st</a:t>
            </a:r>
            <a:r>
              <a:rPr lang="en-US" dirty="0" smtClean="0">
                <a:latin typeface="Times New Roman" panose="02020603050405020304" pitchFamily="18" charset="0"/>
                <a:cs typeface="Times New Roman" panose="02020603050405020304" pitchFamily="18" charset="0"/>
              </a:rPr>
              <a:t> century learners in both organized academic settings and corporation learning centers. They are</a:t>
            </a:r>
            <a:r>
              <a:rPr lang="en-US" dirty="0" smtClean="0">
                <a:latin typeface="Times New Roman" panose="02020603050405020304" pitchFamily="18" charset="0"/>
                <a:cs typeface="Times New Roman" panose="02020603050405020304" pitchFamily="18" charset="0"/>
              </a:rPr>
              <a:t>:</a:t>
            </a:r>
          </a:p>
          <a:p>
            <a:pPr marL="0" indent="0">
              <a:buNone/>
            </a:pPr>
            <a:r>
              <a:rPr lang="en-US" b="1" dirty="0">
                <a:latin typeface="Times New Roman" panose="02020603050405020304" pitchFamily="18" charset="0"/>
                <a:cs typeface="Times New Roman" panose="02020603050405020304" pitchFamily="18" charset="0"/>
              </a:rPr>
              <a:t>1. Politics: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Politics </a:t>
            </a:r>
            <a:r>
              <a:rPr lang="en-US" dirty="0">
                <a:latin typeface="Times New Roman" panose="02020603050405020304" pitchFamily="18" charset="0"/>
                <a:cs typeface="Times New Roman" panose="02020603050405020304" pitchFamily="18" charset="0"/>
              </a:rPr>
              <a:t>affect curriculum development. In numerous ways.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All aspects of curriculum depends upon local, provincial and national </a:t>
            </a:r>
            <a:r>
              <a:rPr lang="en-US" dirty="0" smtClean="0">
                <a:latin typeface="Times New Roman" panose="02020603050405020304" pitchFamily="18" charset="0"/>
                <a:cs typeface="Times New Roman" panose="02020603050405020304" pitchFamily="18" charset="0"/>
              </a:rPr>
              <a:t>political </a:t>
            </a:r>
            <a:r>
              <a:rPr lang="en-US" dirty="0">
                <a:latin typeface="Times New Roman" panose="02020603050405020304" pitchFamily="18" charset="0"/>
                <a:cs typeface="Times New Roman" panose="02020603050405020304" pitchFamily="18" charset="0"/>
              </a:rPr>
              <a:t>standards.</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Politics determine and define the goals, </a:t>
            </a:r>
            <a:r>
              <a:rPr lang="en-US" dirty="0" smtClean="0">
                <a:latin typeface="Times New Roman" panose="02020603050405020304" pitchFamily="18" charset="0"/>
                <a:cs typeface="Times New Roman" panose="02020603050405020304" pitchFamily="18" charset="0"/>
              </a:rPr>
              <a:t>contend, </a:t>
            </a:r>
            <a:r>
              <a:rPr lang="en-US" dirty="0">
                <a:latin typeface="Times New Roman" panose="02020603050405020304" pitchFamily="18" charset="0"/>
                <a:cs typeface="Times New Roman" panose="02020603050405020304" pitchFamily="18" charset="0"/>
              </a:rPr>
              <a:t>learning experiences and evaluation strategies in education.</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15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6.1. Curriculum Development at </a:t>
            </a:r>
            <a:r>
              <a:rPr lang="en-US" sz="3600" b="1" dirty="0">
                <a:latin typeface="Times New Roman" panose="02020603050405020304" pitchFamily="18" charset="0"/>
                <a:cs typeface="Times New Roman" panose="02020603050405020304" pitchFamily="18" charset="0"/>
              </a:rPr>
              <a:t>E</a:t>
            </a:r>
            <a:r>
              <a:rPr lang="en-US" sz="3600" b="1" dirty="0" smtClean="0">
                <a:latin typeface="Times New Roman" panose="02020603050405020304" pitchFamily="18" charset="0"/>
                <a:cs typeface="Times New Roman" panose="02020603050405020304" pitchFamily="18" charset="0"/>
              </a:rPr>
              <a:t>lementary and Secondary level</a:t>
            </a:r>
            <a:endParaRPr lang="en-US" sz="36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838200" y="2395469"/>
            <a:ext cx="10515600" cy="3819593"/>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Education in Pakistan is provincial affair. Therefore, in order to ensure national cohesion, integration and preservation of the ideological foundation of the State, certain educational functions are the responsibilities of Federation, via the Federal Ministry of Education. These responsibilities are:</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 curriculum</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 syllabus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 planning</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 policy centers of excellence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 standards of education</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49058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Curricular </a:t>
            </a:r>
            <a:r>
              <a:rPr lang="en-US" dirty="0">
                <a:latin typeface="Times New Roman" panose="02020603050405020304" pitchFamily="18" charset="0"/>
                <a:cs typeface="Times New Roman" panose="02020603050405020304" pitchFamily="18" charset="0"/>
              </a:rPr>
              <a:t>materials and their interpretations are usually heavily influenced by </a:t>
            </a:r>
            <a:r>
              <a:rPr lang="en-US" dirty="0" smtClean="0">
                <a:latin typeface="Times New Roman" panose="02020603050405020304" pitchFamily="18" charset="0"/>
                <a:cs typeface="Times New Roman" panose="02020603050405020304" pitchFamily="18" charset="0"/>
              </a:rPr>
              <a:t>political </a:t>
            </a:r>
            <a:r>
              <a:rPr lang="en-US" dirty="0">
                <a:latin typeface="Times New Roman" panose="02020603050405020304" pitchFamily="18" charset="0"/>
                <a:cs typeface="Times New Roman" panose="02020603050405020304" pitchFamily="18" charset="0"/>
              </a:rPr>
              <a:t>consideration.</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Political considerations may play a part in </a:t>
            </a:r>
            <a:r>
              <a:rPr lang="en-US" dirty="0" smtClean="0">
                <a:latin typeface="Times New Roman" panose="02020603050405020304" pitchFamily="18" charset="0"/>
                <a:cs typeface="Times New Roman" panose="02020603050405020304" pitchFamily="18" charset="0"/>
              </a:rPr>
              <a:t>hiring </a:t>
            </a:r>
            <a:r>
              <a:rPr lang="en-US" dirty="0">
                <a:latin typeface="Times New Roman" panose="02020603050405020304" pitchFamily="18" charset="0"/>
                <a:cs typeface="Times New Roman" panose="02020603050405020304" pitchFamily="18" charset="0"/>
              </a:rPr>
              <a:t>of personal.</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Funding of education is </a:t>
            </a:r>
            <a:r>
              <a:rPr lang="en-US" dirty="0" smtClean="0">
                <a:latin typeface="Times New Roman" panose="02020603050405020304" pitchFamily="18" charset="0"/>
                <a:cs typeface="Times New Roman" panose="02020603050405020304" pitchFamily="18" charset="0"/>
              </a:rPr>
              <a:t>greatly </a:t>
            </a:r>
            <a:r>
              <a:rPr lang="en-US" dirty="0">
                <a:latin typeface="Times New Roman" panose="02020603050405020304" pitchFamily="18" charset="0"/>
                <a:cs typeface="Times New Roman" panose="02020603050405020304" pitchFamily="18" charset="0"/>
              </a:rPr>
              <a:t>influenced by politics.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Enter </a:t>
            </a:r>
            <a:r>
              <a:rPr lang="en-US" dirty="0">
                <a:latin typeface="Times New Roman" panose="02020603050405020304" pitchFamily="18" charset="0"/>
                <a:cs typeface="Times New Roman" panose="02020603050405020304" pitchFamily="18" charset="0"/>
              </a:rPr>
              <a:t>into educational institutions and the examination systems are heavily influenced by the </a:t>
            </a:r>
            <a:r>
              <a:rPr lang="en-US" dirty="0" smtClean="0">
                <a:latin typeface="Times New Roman" panose="02020603050405020304" pitchFamily="18" charset="0"/>
                <a:cs typeface="Times New Roman" panose="02020603050405020304" pitchFamily="18" charset="0"/>
              </a:rPr>
              <a:t>politics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069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2. Economics: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Economics influences curriculum development.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children who are to be taught, will need to be employed</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skills needed by industry should be translated into the content and learning experiences of these children.</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These skills, knowledge base and attitude required by industry should be developed in classroom.</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As a teacher, you requires classroom supplies such as: textbooks, charts</a:t>
            </a:r>
            <a:r>
              <a:rPr lang="en-US" dirty="0" smtClean="0">
                <a:latin typeface="Times New Roman" panose="02020603050405020304" pitchFamily="18" charset="0"/>
                <a:cs typeface="Times New Roman" panose="02020603050405020304" pitchFamily="18" charset="0"/>
              </a:rPr>
              <a:t>, equipment and chemicals for science experiments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3458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These materials are products of industry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Without these materials, learning is compromised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It id therefore crucial that serious consideration be given to economics demands when developing the curriculum.</a:t>
            </a:r>
          </a:p>
          <a:p>
            <a:pPr marL="0" indent="0">
              <a:buNone/>
            </a:pPr>
            <a:r>
              <a:rPr lang="en-US" b="1" dirty="0" smtClean="0">
                <a:latin typeface="Times New Roman" panose="02020603050405020304" pitchFamily="18" charset="0"/>
                <a:cs typeface="Times New Roman" panose="02020603050405020304" pitchFamily="18" charset="0"/>
              </a:rPr>
              <a:t>3. Social factors: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A multicultural society also influences curriculum design.</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Factors of diversity includes: religion, race, gender, ethnicity, socio-economic status, age and also children with different kids of disabilities.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Society has its own expectations that should be considered while designing curriculum.</a:t>
            </a:r>
          </a:p>
        </p:txBody>
      </p:sp>
    </p:spTree>
    <p:extLst>
      <p:ext uri="{BB962C8B-B14F-4D97-AF65-F5344CB8AC3E}">
        <p14:creationId xmlns:p14="http://schemas.microsoft.com/office/powerpoint/2010/main" val="1390491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4. Technology:</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Technology driven curriculum development is the norm of 21</a:t>
            </a:r>
            <a:r>
              <a:rPr lang="en-US" baseline="30000" dirty="0" smtClean="0">
                <a:latin typeface="Times New Roman" panose="02020603050405020304" pitchFamily="18" charset="0"/>
                <a:cs typeface="Times New Roman" panose="02020603050405020304" pitchFamily="18" charset="0"/>
              </a:rPr>
              <a:t>st</a:t>
            </a:r>
            <a:r>
              <a:rPr lang="en-US" dirty="0" smtClean="0">
                <a:latin typeface="Times New Roman" panose="02020603050405020304" pitchFamily="18" charset="0"/>
                <a:cs typeface="Times New Roman" panose="02020603050405020304" pitchFamily="18" charset="0"/>
              </a:rPr>
              <a:t> century.</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Technological multimedia influences educational goals and learning experiences among students.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computer is latest technological innovation.</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If one is not computer literate, he is not up to date.</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Curriculum designers cannot afford to ignore technology and its influenced on the curriculum.</a:t>
            </a:r>
          </a:p>
        </p:txBody>
      </p:sp>
    </p:spTree>
    <p:extLst>
      <p:ext uri="{BB962C8B-B14F-4D97-AF65-F5344CB8AC3E}">
        <p14:creationId xmlns:p14="http://schemas.microsoft.com/office/powerpoint/2010/main" val="1539892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5. Diversity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Curriculum development affect from diversity opens learning opportunities. </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Social diversity including religion, cultural and social grouping affects curriculum development.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Developing relevant curriculum takes into account society’s expectation.</a:t>
            </a:r>
          </a:p>
          <a:p>
            <a:pPr marL="0" indent="0">
              <a:buNone/>
            </a:pPr>
            <a:r>
              <a:rPr lang="en-US" b="1" dirty="0" smtClean="0">
                <a:latin typeface="Times New Roman" panose="02020603050405020304" pitchFamily="18" charset="0"/>
                <a:cs typeface="Times New Roman" panose="02020603050405020304" pitchFamily="18" charset="0"/>
              </a:rPr>
              <a:t>6. Learning theories:</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Psychology of learning theories affects curriculum development.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Understanding the psychology behind learning theories in curriculum development maximizes learning with content, delivery, interactive activities and experiences.</a:t>
            </a:r>
          </a:p>
        </p:txBody>
      </p:sp>
    </p:spTree>
    <p:extLst>
      <p:ext uri="{BB962C8B-B14F-4D97-AF65-F5344CB8AC3E}">
        <p14:creationId xmlns:p14="http://schemas.microsoft.com/office/powerpoint/2010/main" val="1350444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Theories of learning and child development have to be considered when designing the content of the curriculum</a:t>
            </a:r>
          </a:p>
          <a:p>
            <a:pPr marL="0" indent="0">
              <a:buNone/>
            </a:pPr>
            <a:r>
              <a:rPr lang="en-US" b="1" dirty="0" smtClean="0">
                <a:latin typeface="Times New Roman" panose="02020603050405020304" pitchFamily="18" charset="0"/>
                <a:cs typeface="Times New Roman" panose="02020603050405020304" pitchFamily="18" charset="0"/>
              </a:rPr>
              <a:t>7. Environment</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Environment issues affect curriculum development.</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world awareness and action towards reversing and ending pollution continues affecting curriculum development.</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For example ozone layer in the atmosphere which protects us from harmful radiations from the sun is being depleted. It is through education that remediation can be effected.</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Consideration for the environment has to be considered in curriculum development to ensure the survival of future generations.</a:t>
            </a:r>
          </a:p>
        </p:txBody>
      </p:sp>
    </p:spTree>
    <p:extLst>
      <p:ext uri="{BB962C8B-B14F-4D97-AF65-F5344CB8AC3E}">
        <p14:creationId xmlns:p14="http://schemas.microsoft.com/office/powerpoint/2010/main" val="1056476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8. Classroom management</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Classroom </a:t>
            </a:r>
            <a:r>
              <a:rPr lang="en-US" dirty="0" smtClean="0">
                <a:latin typeface="Times New Roman" panose="02020603050405020304" pitchFamily="18" charset="0"/>
                <a:cs typeface="Times New Roman" panose="02020603050405020304" pitchFamily="18" charset="0"/>
              </a:rPr>
              <a:t>management is another factor that influences curriculum design.</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It is about achieving order in classroom, so productive learning can occur.</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The ultimate goal of classroom management is to promote learning.</a:t>
            </a:r>
          </a:p>
          <a:p>
            <a:pP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Learning means the teacher is getting the curriculum across to the students, which is ultimate goal in the carrier.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0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50825"/>
            <a:ext cx="10515600" cy="1325563"/>
          </a:xfrm>
        </p:spPr>
        <p:txBody>
          <a:bodyPr/>
          <a:lstStyle/>
          <a:p>
            <a:r>
              <a:rPr lang="en-US" b="1" dirty="0" smtClean="0">
                <a:latin typeface="Times New Roman" panose="02020603050405020304" pitchFamily="18" charset="0"/>
                <a:cs typeface="Times New Roman" panose="02020603050405020304" pitchFamily="18" charset="0"/>
              </a:rPr>
              <a:t>6.1.1 Education in Pakistan </a:t>
            </a:r>
            <a:endParaRPr lang="en-US"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In Pakistan, education system has three-tier:</a:t>
            </a:r>
          </a:p>
          <a:p>
            <a:pPr>
              <a:buFont typeface="Wingdings" panose="05000000000000000000" pitchFamily="2" charset="2"/>
              <a:buChar char="§"/>
            </a:pPr>
            <a:r>
              <a:rPr lang="en-US" b="1" dirty="0" smtClean="0">
                <a:latin typeface="Times New Roman" panose="02020603050405020304" pitchFamily="18" charset="0"/>
                <a:cs typeface="Times New Roman" panose="02020603050405020304" pitchFamily="18" charset="0"/>
              </a:rPr>
              <a:t>Elementary</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(grade1-8): </a:t>
            </a:r>
            <a:r>
              <a:rPr lang="en-US" dirty="0" smtClean="0">
                <a:latin typeface="Times New Roman" panose="02020603050405020304" pitchFamily="18" charset="0"/>
                <a:cs typeface="Times New Roman" panose="02020603050405020304" pitchFamily="18" charset="0"/>
              </a:rPr>
              <a:t>elementary education in Pakistan has two stages; </a:t>
            </a:r>
          </a:p>
          <a:p>
            <a:r>
              <a:rPr lang="en-US" dirty="0" smtClean="0">
                <a:latin typeface="Times New Roman" panose="02020603050405020304" pitchFamily="18" charset="0"/>
                <a:cs typeface="Times New Roman" panose="02020603050405020304" pitchFamily="18" charset="0"/>
              </a:rPr>
              <a:t>Primary stage: It comprises classes 1 to 5 and enrolls students of age group of 5+ to 9+</a:t>
            </a:r>
          </a:p>
          <a:p>
            <a:r>
              <a:rPr lang="en-US" dirty="0" smtClean="0">
                <a:latin typeface="Times New Roman" panose="02020603050405020304" pitchFamily="18" charset="0"/>
                <a:cs typeface="Times New Roman" panose="02020603050405020304" pitchFamily="18" charset="0"/>
              </a:rPr>
              <a:t>Middle stage: A three year middle age consists of classes 6 to 8 corresponding to age group 10+ to 12+</a:t>
            </a: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407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smtClean="0">
                <a:latin typeface="Times New Roman" panose="02020603050405020304" pitchFamily="18" charset="0"/>
                <a:cs typeface="Times New Roman" panose="02020603050405020304" pitchFamily="18" charset="0"/>
              </a:rPr>
              <a:t>Secondary (grade 9-10): </a:t>
            </a:r>
            <a:r>
              <a:rPr lang="en-US" dirty="0" smtClean="0">
                <a:latin typeface="Times New Roman" panose="02020603050405020304" pitchFamily="18" charset="0"/>
                <a:cs typeface="Times New Roman" panose="02020603050405020304" pitchFamily="18" charset="0"/>
              </a:rPr>
              <a:t>has also two stages;</a:t>
            </a:r>
          </a:p>
          <a:p>
            <a:r>
              <a:rPr lang="en-US" dirty="0" smtClean="0">
                <a:latin typeface="Times New Roman" panose="02020603050405020304" pitchFamily="18" charset="0"/>
                <a:cs typeface="Times New Roman" panose="02020603050405020304" pitchFamily="18" charset="0"/>
              </a:rPr>
              <a:t>High: grades nine and ten leading to the Secondary School Certificate </a:t>
            </a:r>
          </a:p>
          <a:p>
            <a:r>
              <a:rPr lang="en-US" dirty="0" smtClean="0">
                <a:latin typeface="Times New Roman" panose="02020603050405020304" pitchFamily="18" charset="0"/>
                <a:cs typeface="Times New Roman" panose="02020603050405020304" pitchFamily="18" charset="0"/>
              </a:rPr>
              <a:t>Intermediate: grades eleven and twelve, leading to Higher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econdary School Certificate.</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b="1" dirty="0" smtClean="0">
                <a:latin typeface="Times New Roman" panose="02020603050405020304" pitchFamily="18" charset="0"/>
                <a:cs typeface="Times New Roman" panose="02020603050405020304" pitchFamily="18" charset="0"/>
              </a:rPr>
              <a:t>University programs: </a:t>
            </a:r>
            <a:r>
              <a:rPr lang="en-US" dirty="0" smtClean="0">
                <a:latin typeface="Times New Roman" panose="02020603050405020304" pitchFamily="18" charset="0"/>
                <a:cs typeface="Times New Roman" panose="02020603050405020304" pitchFamily="18" charset="0"/>
              </a:rPr>
              <a:t> which lead towards advanced degrees. </a:t>
            </a:r>
            <a:endParaRPr lang="en-US" b="1"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301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The eight common disciplines are Urdu, English, Mathematics,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cience, Arts, Social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tudies, Islamiyah and sometimes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omputer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tudies.</a:t>
            </a:r>
          </a:p>
          <a:p>
            <a:r>
              <a:rPr lang="en-US" dirty="0" smtClean="0">
                <a:latin typeface="Times New Roman" panose="02020603050405020304" pitchFamily="18" charset="0"/>
                <a:cs typeface="Times New Roman" panose="02020603050405020304" pitchFamily="18" charset="0"/>
              </a:rPr>
              <a:t>Science is taught as compulsory subject in an integration of biology, chemistry, physics and earth science at primary and elementary level.</a:t>
            </a:r>
          </a:p>
          <a:p>
            <a:r>
              <a:rPr lang="en-US" dirty="0" smtClean="0">
                <a:latin typeface="Times New Roman" panose="02020603050405020304" pitchFamily="18" charset="0"/>
                <a:cs typeface="Times New Roman" panose="02020603050405020304" pitchFamily="18" charset="0"/>
              </a:rPr>
              <a:t>At secondary school level, science is an optional subject and those who opt it, study physics, chemistry and biology.</a:t>
            </a:r>
          </a:p>
          <a:p>
            <a:r>
              <a:rPr lang="en-US" dirty="0" smtClean="0">
                <a:latin typeface="Times New Roman" panose="02020603050405020304" pitchFamily="18" charset="0"/>
                <a:cs typeface="Times New Roman" panose="02020603050405020304" pitchFamily="18" charset="0"/>
              </a:rPr>
              <a:t>Courses offered throughout Pakistan are generally same and diversification in courses takes place after class 8.</a:t>
            </a:r>
          </a:p>
          <a:p>
            <a:r>
              <a:rPr lang="en-US" dirty="0" smtClean="0">
                <a:latin typeface="Times New Roman" panose="02020603050405020304" pitchFamily="18" charset="0"/>
                <a:cs typeface="Times New Roman" panose="02020603050405020304" pitchFamily="18" charset="0"/>
              </a:rPr>
              <a:t>The medium of instruction is schools is Urdu but English is also introduced as second language. </a:t>
            </a:r>
          </a:p>
        </p:txBody>
      </p:sp>
    </p:spTree>
    <p:extLst>
      <p:ext uri="{BB962C8B-B14F-4D97-AF65-F5344CB8AC3E}">
        <p14:creationId xmlns:p14="http://schemas.microsoft.com/office/powerpoint/2010/main" val="328581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Schools in provinces also teach their regional language but in Sindh,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indhi language can be opt for medium of instruction in schools.</a:t>
            </a:r>
          </a:p>
          <a:p>
            <a:r>
              <a:rPr lang="en-US" dirty="0" smtClean="0">
                <a:latin typeface="Times New Roman" panose="02020603050405020304" pitchFamily="18" charset="0"/>
                <a:cs typeface="Times New Roman" panose="02020603050405020304" pitchFamily="18" charset="0"/>
              </a:rPr>
              <a:t>Integrated curricula for grade 1 to 3 has been introduced. The curricula in various disciplines were drafted by National Committee consisting of majority of subject experts from the Universities.</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36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6.1.2 Role of Ministry of education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The main function of Ministry of Education is to plan and review the National Curriculum and to make it more vibrant for the need of country and comparable for international level. The role of Ministry of Education is:</a:t>
            </a:r>
          </a:p>
          <a:p>
            <a:r>
              <a:rPr lang="en-US" dirty="0" smtClean="0">
                <a:latin typeface="Times New Roman" panose="02020603050405020304" pitchFamily="18" charset="0"/>
                <a:cs typeface="Times New Roman" panose="02020603050405020304" pitchFamily="18" charset="0"/>
              </a:rPr>
              <a:t>To carry out international comparison concerning current trends in curriculum development.</a:t>
            </a:r>
          </a:p>
          <a:p>
            <a:r>
              <a:rPr lang="en-US" dirty="0" smtClean="0">
                <a:latin typeface="Times New Roman" panose="02020603050405020304" pitchFamily="18" charset="0"/>
                <a:cs typeface="Times New Roman" panose="02020603050405020304" pitchFamily="18" charset="0"/>
              </a:rPr>
              <a:t>To identify National Curriculum Framework.</a:t>
            </a:r>
          </a:p>
          <a:p>
            <a:r>
              <a:rPr lang="en-US" dirty="0" smtClean="0">
                <a:latin typeface="Times New Roman" panose="02020603050405020304" pitchFamily="18" charset="0"/>
                <a:cs typeface="Times New Roman" panose="02020603050405020304" pitchFamily="18" charset="0"/>
              </a:rPr>
              <a:t>To review main principles of new national curriculum policy.</a:t>
            </a:r>
          </a:p>
          <a:p>
            <a:r>
              <a:rPr lang="en-US" dirty="0" smtClean="0">
                <a:latin typeface="Times New Roman" panose="02020603050405020304" pitchFamily="18" charset="0"/>
                <a:cs typeface="Times New Roman" panose="02020603050405020304" pitchFamily="18" charset="0"/>
              </a:rPr>
              <a:t>To set up structure for curriculum review and revision.</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84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To delegate tasks for curriculum reform process, such as: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Establish mechanism to identify students needs.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Develop guidelines for design of syllabi according to new national standards.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Develop principles of transitions form old to new curriculum.</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Integrate changes with areas like: teacher development, textbooks, assessment and examination system.</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Develop training and awareness programs for Educational officers.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Develop parents and community awareness campaigns.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165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481</TotalTime>
  <Words>2709</Words>
  <Application>Microsoft Office PowerPoint</Application>
  <PresentationFormat>Widescreen</PresentationFormat>
  <Paragraphs>198</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Century Gothic</vt:lpstr>
      <vt:lpstr>Times New Roman</vt:lpstr>
      <vt:lpstr>Wingdings</vt:lpstr>
      <vt:lpstr>Wingdings 3</vt:lpstr>
      <vt:lpstr>Ion Boardroom</vt:lpstr>
      <vt:lpstr>Lecture  Unit 5: process of curriculum development in Pakistan   B.Ed. (1.5 years) Semester I Subject: Curriculum Development Represented by: Ms. Sadia Tariq Department Of Education (Planning And Development) Lahore College For Women University, Lahore</vt:lpstr>
      <vt:lpstr>Process of Curriculum Development in Pakistan </vt:lpstr>
      <vt:lpstr>6.1. Curriculum Development at Elementary and Secondary level</vt:lpstr>
      <vt:lpstr>6.1.1 Education in Pakistan </vt:lpstr>
      <vt:lpstr>Cont..</vt:lpstr>
      <vt:lpstr>Cont..</vt:lpstr>
      <vt:lpstr>Cont..</vt:lpstr>
      <vt:lpstr>6.1.2 Role of Ministry of education  </vt:lpstr>
      <vt:lpstr>Cont..</vt:lpstr>
      <vt:lpstr>6.1.3 Role of curriculum wing</vt:lpstr>
      <vt:lpstr>Cont..</vt:lpstr>
      <vt:lpstr>6.1.4 Textbook Board </vt:lpstr>
      <vt:lpstr>Cont..</vt:lpstr>
      <vt:lpstr>6.1.5. Quality Challenges</vt:lpstr>
      <vt:lpstr>Cont..</vt:lpstr>
      <vt:lpstr>6.1.6. Mechanism of Curriculum Development in Pakistan Steps</vt:lpstr>
      <vt:lpstr>Cont..</vt:lpstr>
      <vt:lpstr>6.2 Role of teachers in curriculum development process at various levels</vt:lpstr>
      <vt:lpstr>Cont..</vt:lpstr>
      <vt:lpstr>Other roles of Teacher in curriculum development</vt:lpstr>
      <vt:lpstr>Cont..</vt:lpstr>
      <vt:lpstr>Cont..</vt:lpstr>
      <vt:lpstr>6.3 Changes and issues to curriculum development  </vt:lpstr>
      <vt:lpstr>Cont..</vt:lpstr>
      <vt:lpstr>Cont..</vt:lpstr>
      <vt:lpstr>6.3.1 Curriculum Development Pitfalls</vt:lpstr>
      <vt:lpstr>Cont..</vt:lpstr>
      <vt:lpstr>Cont..</vt:lpstr>
      <vt:lpstr>6.3.2 Factors effecting curriculum development in Pakistan </vt:lpstr>
      <vt:lpstr>Cont..</vt:lpstr>
      <vt:lpstr>Cont..</vt:lpstr>
      <vt:lpstr>Cont..</vt:lpstr>
      <vt:lpstr>Cont..</vt:lpstr>
      <vt:lpstr>Cont..</vt:lpstr>
      <vt:lpstr>Cont..</vt:lpstr>
      <vt:lpstr>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Development at Elementary and Secondary level</dc:title>
  <dc:creator>Ayesha</dc:creator>
  <cp:lastModifiedBy>Ayesha</cp:lastModifiedBy>
  <cp:revision>47</cp:revision>
  <dcterms:created xsi:type="dcterms:W3CDTF">2020-05-07T15:50:53Z</dcterms:created>
  <dcterms:modified xsi:type="dcterms:W3CDTF">2020-05-08T12:03:10Z</dcterms:modified>
</cp:coreProperties>
</file>